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0" r:id="rId2"/>
    <p:sldId id="489" r:id="rId3"/>
    <p:sldId id="552" r:id="rId4"/>
    <p:sldId id="551" r:id="rId5"/>
    <p:sldId id="504" r:id="rId6"/>
    <p:sldId id="775" r:id="rId7"/>
    <p:sldId id="798" r:id="rId8"/>
    <p:sldId id="776" r:id="rId9"/>
    <p:sldId id="777" r:id="rId10"/>
    <p:sldId id="797" r:id="rId11"/>
    <p:sldId id="791" r:id="rId12"/>
    <p:sldId id="793" r:id="rId13"/>
    <p:sldId id="794" r:id="rId14"/>
    <p:sldId id="802" r:id="rId15"/>
    <p:sldId id="803" r:id="rId16"/>
    <p:sldId id="804" r:id="rId17"/>
    <p:sldId id="805" r:id="rId18"/>
    <p:sldId id="806" r:id="rId19"/>
    <p:sldId id="760" r:id="rId20"/>
    <p:sldId id="807" r:id="rId21"/>
    <p:sldId id="773" r:id="rId22"/>
    <p:sldId id="769" r:id="rId23"/>
    <p:sldId id="770" r:id="rId24"/>
    <p:sldId id="761" r:id="rId25"/>
    <p:sldId id="789" r:id="rId26"/>
    <p:sldId id="778" r:id="rId27"/>
    <p:sldId id="786" r:id="rId28"/>
    <p:sldId id="767" r:id="rId29"/>
    <p:sldId id="783" r:id="rId30"/>
    <p:sldId id="787" r:id="rId31"/>
    <p:sldId id="788" r:id="rId32"/>
    <p:sldId id="785" r:id="rId33"/>
    <p:sldId id="774" r:id="rId34"/>
    <p:sldId id="799" r:id="rId35"/>
    <p:sldId id="801" r:id="rId36"/>
    <p:sldId id="466" r:id="rId37"/>
    <p:sldId id="30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默认节" id="{33A52C34-B3C3-A049-A53D-C39CC713AD52}">
          <p14:sldIdLst>
            <p14:sldId id="300"/>
            <p14:sldId id="489"/>
            <p14:sldId id="552"/>
            <p14:sldId id="551"/>
            <p14:sldId id="504"/>
            <p14:sldId id="775"/>
            <p14:sldId id="798"/>
            <p14:sldId id="776"/>
            <p14:sldId id="777"/>
            <p14:sldId id="797"/>
            <p14:sldId id="791"/>
            <p14:sldId id="793"/>
            <p14:sldId id="794"/>
            <p14:sldId id="802"/>
            <p14:sldId id="803"/>
            <p14:sldId id="804"/>
            <p14:sldId id="805"/>
            <p14:sldId id="806"/>
            <p14:sldId id="760"/>
            <p14:sldId id="807"/>
            <p14:sldId id="773"/>
            <p14:sldId id="769"/>
            <p14:sldId id="770"/>
            <p14:sldId id="761"/>
            <p14:sldId id="789"/>
            <p14:sldId id="778"/>
            <p14:sldId id="786"/>
            <p14:sldId id="767"/>
            <p14:sldId id="783"/>
            <p14:sldId id="787"/>
            <p14:sldId id="788"/>
            <p14:sldId id="785"/>
            <p14:sldId id="774"/>
            <p14:sldId id="799"/>
            <p14:sldId id="801"/>
            <p14:sldId id="466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FF7E79"/>
    <a:srgbClr val="7A81FF"/>
    <a:srgbClr val="E72825"/>
    <a:srgbClr val="00A2FF"/>
    <a:srgbClr val="E86111"/>
    <a:srgbClr val="FF6C6E"/>
    <a:srgbClr val="61D836"/>
    <a:srgbClr val="F2F3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/>
    <p:restoredTop sz="96327" autoAdjust="0"/>
  </p:normalViewPr>
  <p:slideViewPr>
    <p:cSldViewPr snapToGrid="0">
      <p:cViewPr varScale="1">
        <p:scale>
          <a:sx n="46" d="100"/>
          <a:sy n="46" d="100"/>
        </p:scale>
        <p:origin x="2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41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105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93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56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903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404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099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565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51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01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569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76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56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088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706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5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072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89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76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38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658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157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403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389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3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9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446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02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10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61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16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97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模块三  </a:t>
            </a:r>
            <a:r>
              <a:rPr kumimoji="1"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F0645B-8A24-4F42-AB85-C2FF72607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41" y="5000421"/>
            <a:ext cx="3906496" cy="37151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18BCFE-311C-4B43-9453-A13D3CD449C0}"/>
              </a:ext>
            </a:extLst>
          </p:cNvPr>
          <p:cNvSpPr/>
          <p:nvPr/>
        </p:nvSpPr>
        <p:spPr>
          <a:xfrm>
            <a:off x="8322033" y="7537636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D7791D4-5E70-1049-B0C1-29D8BE7BF1DF}"/>
              </a:ext>
            </a:extLst>
          </p:cNvPr>
          <p:cNvSpPr/>
          <p:nvPr/>
        </p:nvSpPr>
        <p:spPr>
          <a:xfrm>
            <a:off x="8120041" y="4345502"/>
            <a:ext cx="5235741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623E28-97E5-1941-9EC4-D82FDD27EFC8}"/>
              </a:ext>
            </a:extLst>
          </p:cNvPr>
          <p:cNvSpPr/>
          <p:nvPr/>
        </p:nvSpPr>
        <p:spPr>
          <a:xfrm>
            <a:off x="8322033" y="6654969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36467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1126662" y="3152556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BA061-A185-A441-9B4E-8C96DD1F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37" y="3152556"/>
            <a:ext cx="14532401" cy="7463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C30A715-184D-874B-9548-9737CBB32538}"/>
              </a:ext>
            </a:extLst>
          </p:cNvPr>
          <p:cNvSpPr/>
          <p:nvPr/>
        </p:nvSpPr>
        <p:spPr>
          <a:xfrm>
            <a:off x="1126662" y="5859629"/>
            <a:ext cx="66434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以太网数据包（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packet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的大小是固定的，最初是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1518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字节，后来增加到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1522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字节。其中，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1500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字节是负载（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payload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字节是头信息（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18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1146359" y="2874665"/>
            <a:ext cx="5919459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数据传输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54D29-4CD4-E449-B39D-44AA66F85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5366" y="2969471"/>
            <a:ext cx="7932305" cy="971053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0C1C86B-F32E-7040-ADCE-BD245DB4798B}"/>
              </a:ext>
            </a:extLst>
          </p:cNvPr>
          <p:cNvSpPr/>
          <p:nvPr/>
        </p:nvSpPr>
        <p:spPr>
          <a:xfrm>
            <a:off x="1368032" y="5036556"/>
            <a:ext cx="436992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数据包编号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561C41B-7C6E-E942-AE59-7DDAC7C9E53B}"/>
              </a:ext>
            </a:extLst>
          </p:cNvPr>
          <p:cNvSpPr/>
          <p:nvPr/>
        </p:nvSpPr>
        <p:spPr>
          <a:xfrm>
            <a:off x="1358183" y="6546179"/>
            <a:ext cx="4389620" cy="13098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ACK</a:t>
            </a:r>
            <a:endParaRPr lang="zh-CN" altLang="en-US" sz="4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3D5DD05-9963-3446-BB52-0CE8FDCE373D}"/>
              </a:ext>
            </a:extLst>
          </p:cNvPr>
          <p:cNvSpPr/>
          <p:nvPr/>
        </p:nvSpPr>
        <p:spPr>
          <a:xfrm>
            <a:off x="1368032" y="8053151"/>
            <a:ext cx="4389620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慢启动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3A3406-ADD3-554B-B5C6-378C5A1EA69C}"/>
              </a:ext>
            </a:extLst>
          </p:cNvPr>
          <p:cNvSpPr/>
          <p:nvPr/>
        </p:nvSpPr>
        <p:spPr>
          <a:xfrm>
            <a:off x="1146359" y="9878047"/>
            <a:ext cx="1219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协议为了做到效率与可靠性的统一，设计了一个慢启动（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slow start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机制。开始的时候，发送得较慢，然后根据丢包的情况，调整速率：如果不丢包，就加快发送速度；如果丢包，就降低发送速度</a:t>
            </a:r>
          </a:p>
        </p:txBody>
      </p:sp>
    </p:spTree>
    <p:extLst>
      <p:ext uri="{BB962C8B-B14F-4D97-AF65-F5344CB8AC3E}">
        <p14:creationId xmlns:p14="http://schemas.microsoft.com/office/powerpoint/2010/main" val="9643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E4A2E7D-2390-AB47-9B66-1DE0C04DB382}"/>
              </a:ext>
            </a:extLst>
          </p:cNvPr>
          <p:cNvSpPr/>
          <p:nvPr/>
        </p:nvSpPr>
        <p:spPr>
          <a:xfrm>
            <a:off x="1377881" y="2885206"/>
            <a:ext cx="4876362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面向无连接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95D6473-3217-3948-8FCC-58B8E1E6FCF3}"/>
              </a:ext>
            </a:extLst>
          </p:cNvPr>
          <p:cNvSpPr/>
          <p:nvPr/>
        </p:nvSpPr>
        <p:spPr>
          <a:xfrm>
            <a:off x="1387730" y="4918087"/>
            <a:ext cx="4876362" cy="13098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支持单播多播广播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3E4C581-A60B-CF46-A3FD-AAAE217B32D5}"/>
              </a:ext>
            </a:extLst>
          </p:cNvPr>
          <p:cNvSpPr/>
          <p:nvPr/>
        </p:nvSpPr>
        <p:spPr>
          <a:xfrm>
            <a:off x="1377880" y="6602731"/>
            <a:ext cx="486651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面向报文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B91DC26-6DD9-0E4D-9D9E-9B6EFB605BDE}"/>
              </a:ext>
            </a:extLst>
          </p:cNvPr>
          <p:cNvSpPr/>
          <p:nvPr/>
        </p:nvSpPr>
        <p:spPr>
          <a:xfrm>
            <a:off x="1377880" y="9558210"/>
            <a:ext cx="486651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不可靠性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2220269-2852-3844-8377-7B90DCB127B8}"/>
              </a:ext>
            </a:extLst>
          </p:cNvPr>
          <p:cNvSpPr/>
          <p:nvPr/>
        </p:nvSpPr>
        <p:spPr>
          <a:xfrm>
            <a:off x="1368029" y="11476341"/>
            <a:ext cx="486651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头部开销小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74FE19-03DF-1D41-AFBD-DDC82D90F49F}"/>
              </a:ext>
            </a:extLst>
          </p:cNvPr>
          <p:cNvSpPr/>
          <p:nvPr/>
        </p:nvSpPr>
        <p:spPr>
          <a:xfrm>
            <a:off x="7665567" y="11476341"/>
            <a:ext cx="13522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的头部开销小，只有八字节，相比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的至少二十字节要少得多，在传输数据报文时是很高效的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82585D-FAC6-6D4B-9245-F3F466FF5885}"/>
              </a:ext>
            </a:extLst>
          </p:cNvPr>
          <p:cNvSpPr/>
          <p:nvPr/>
        </p:nvSpPr>
        <p:spPr>
          <a:xfrm>
            <a:off x="7665567" y="9558210"/>
            <a:ext cx="13522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无连接，不会备份数据，不会关心对方是否已经正确接收到数据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6BE5B9-E6F7-AA43-944D-8C7B37D92BCB}"/>
              </a:ext>
            </a:extLst>
          </p:cNvPr>
          <p:cNvSpPr/>
          <p:nvPr/>
        </p:nvSpPr>
        <p:spPr>
          <a:xfrm>
            <a:off x="7685266" y="5219063"/>
            <a:ext cx="124413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支持一对多，多对多，多对一的方式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C339BB-5CEB-CD44-8793-C9F226084CCF}"/>
              </a:ext>
            </a:extLst>
          </p:cNvPr>
          <p:cNvSpPr/>
          <p:nvPr/>
        </p:nvSpPr>
        <p:spPr>
          <a:xfrm>
            <a:off x="7675417" y="2727334"/>
            <a:ext cx="124413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不需要在发送数据前进行三次握手建立连接的，想发数据就可以开始发送了。并且也只是数据报文的搬运工，不会对数据报文进行任何拆分和拼接操作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A75A4A-93FB-4041-88C1-2AB950F8C1BA}"/>
              </a:ext>
            </a:extLst>
          </p:cNvPr>
          <p:cNvSpPr/>
          <p:nvPr/>
        </p:nvSpPr>
        <p:spPr>
          <a:xfrm>
            <a:off x="7665566" y="6486307"/>
            <a:ext cx="124413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发送方的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对应用程序交下来的报文，在添加首部后就向下交付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对应用层交下来的报文，既不合并，也不拆分，而是保留这些报文的边界。因此，应用程序必须选择合适大小的报文</a:t>
            </a:r>
          </a:p>
        </p:txBody>
      </p:sp>
    </p:spTree>
    <p:extLst>
      <p:ext uri="{BB962C8B-B14F-4D97-AF65-F5344CB8AC3E}">
        <p14:creationId xmlns:p14="http://schemas.microsoft.com/office/powerpoint/2010/main" val="293102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自签名证书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DCB37A-D46B-E34D-8AD7-433881302D49}"/>
              </a:ext>
            </a:extLst>
          </p:cNvPr>
          <p:cNvSpPr/>
          <p:nvPr/>
        </p:nvSpPr>
        <p:spPr>
          <a:xfrm>
            <a:off x="3147237" y="2973293"/>
            <a:ext cx="12314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私钥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genrsa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1024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549C83-2850-2D40-97C2-E56A1508C3A6}"/>
              </a:ext>
            </a:extLst>
          </p:cNvPr>
          <p:cNvSpPr/>
          <p:nvPr/>
        </p:nvSpPr>
        <p:spPr>
          <a:xfrm>
            <a:off x="3036400" y="5156074"/>
            <a:ext cx="145865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req -new -key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ca.csr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CAF80A-977A-AA4A-A187-B06088F08F1A}"/>
              </a:ext>
            </a:extLst>
          </p:cNvPr>
          <p:cNvSpPr/>
          <p:nvPr/>
        </p:nvSpPr>
        <p:spPr>
          <a:xfrm>
            <a:off x="1320239" y="3001292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8B08373-7EA5-F84E-ADEE-0795C9C8DE84}"/>
              </a:ext>
            </a:extLst>
          </p:cNvPr>
          <p:cNvSpPr/>
          <p:nvPr/>
        </p:nvSpPr>
        <p:spPr>
          <a:xfrm>
            <a:off x="1320238" y="5126870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706314-63DF-EB4B-BD7F-1822CB222BB2}"/>
              </a:ext>
            </a:extLst>
          </p:cNvPr>
          <p:cNvSpPr/>
          <p:nvPr/>
        </p:nvSpPr>
        <p:spPr>
          <a:xfrm>
            <a:off x="2925563" y="7338855"/>
            <a:ext cx="173574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生成自签名证书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x509 -req -in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ca.csr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ca.crt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F670CA-21BA-6945-BFB9-669EA535B23D}"/>
              </a:ext>
            </a:extLst>
          </p:cNvPr>
          <p:cNvSpPr/>
          <p:nvPr/>
        </p:nvSpPr>
        <p:spPr>
          <a:xfrm>
            <a:off x="2925564" y="9632725"/>
            <a:ext cx="20821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生成带有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签名的证书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x509 -req -CA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ca.crt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CAcreateserial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-in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server.csr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server.crt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server.csr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7C9250-64D9-644C-87B5-9660284C9CF3}"/>
              </a:ext>
            </a:extLst>
          </p:cNvPr>
          <p:cNvSpPr/>
          <p:nvPr/>
        </p:nvSpPr>
        <p:spPr>
          <a:xfrm>
            <a:off x="1320238" y="7377313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6076349-69C4-F941-8E03-16BE15227DE1}"/>
              </a:ext>
            </a:extLst>
          </p:cNvPr>
          <p:cNvSpPr/>
          <p:nvPr/>
        </p:nvSpPr>
        <p:spPr>
          <a:xfrm>
            <a:off x="1320237" y="9411669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41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838CAAC-2CD9-4640-A68A-688769317D34}"/>
              </a:ext>
            </a:extLst>
          </p:cNvPr>
          <p:cNvSpPr/>
          <p:nvPr/>
        </p:nvSpPr>
        <p:spPr>
          <a:xfrm>
            <a:off x="7028449" y="6427113"/>
            <a:ext cx="940193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官方文档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http://nodejs.cn/api/http.html</a:t>
            </a:r>
          </a:p>
        </p:txBody>
      </p:sp>
    </p:spTree>
    <p:extLst>
      <p:ext uri="{BB962C8B-B14F-4D97-AF65-F5344CB8AC3E}">
        <p14:creationId xmlns:p14="http://schemas.microsoft.com/office/powerpoint/2010/main" val="256101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6F621B-FEA6-454F-B9EA-F18E1413D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1382" y="3160514"/>
            <a:ext cx="10087213" cy="69601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3E3F81-189D-B34A-8534-D41F660B0611}"/>
              </a:ext>
            </a:extLst>
          </p:cNvPr>
          <p:cNvSpPr/>
          <p:nvPr/>
        </p:nvSpPr>
        <p:spPr>
          <a:xfrm>
            <a:off x="12368347" y="11729951"/>
            <a:ext cx="1096325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ui-monospace"/>
              </a:rPr>
              <a:t>chrome://flags/#allow-insecure-localhost</a:t>
            </a:r>
            <a:endParaRPr lang="zh-CN" altLang="en-US" sz="5000" dirty="0">
              <a:solidFill>
                <a:schemeClr val="bg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2828DF7-E798-8C47-89A4-820B34B2558C}"/>
              </a:ext>
            </a:extLst>
          </p:cNvPr>
          <p:cNvSpPr/>
          <p:nvPr/>
        </p:nvSpPr>
        <p:spPr>
          <a:xfrm>
            <a:off x="12441382" y="10814533"/>
            <a:ext cx="4369923" cy="861774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enable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A3A6FA-5566-CF4F-9328-D6E288F3C60C}"/>
              </a:ext>
            </a:extLst>
          </p:cNvPr>
          <p:cNvSpPr/>
          <p:nvPr/>
        </p:nvSpPr>
        <p:spPr>
          <a:xfrm>
            <a:off x="1201032" y="3312697"/>
            <a:ext cx="100872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协议以明文的方式发送内容，不提供任何方式的数据加密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的基础上加入了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依靠证书来验证服务器的身份，并为浏览器和服务器之间的通信加密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15864E-8691-DC49-AA92-2DEAB111C3AD}"/>
              </a:ext>
            </a:extLst>
          </p:cNvPr>
          <p:cNvSpPr/>
          <p:nvPr/>
        </p:nvSpPr>
        <p:spPr>
          <a:xfrm>
            <a:off x="1299291" y="8875541"/>
            <a:ext cx="110690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HTTP+SSL/TLS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Secure Socket Layer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安全套接字层）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 Layer Security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传输层安全）</a:t>
            </a:r>
          </a:p>
        </p:txBody>
      </p:sp>
    </p:spTree>
    <p:extLst>
      <p:ext uri="{BB962C8B-B14F-4D97-AF65-F5344CB8AC3E}">
        <p14:creationId xmlns:p14="http://schemas.microsoft.com/office/powerpoint/2010/main" val="135449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A3A6FA-5566-CF4F-9328-D6E288F3C60C}"/>
              </a:ext>
            </a:extLst>
          </p:cNvPr>
          <p:cNvSpPr/>
          <p:nvPr/>
        </p:nvSpPr>
        <p:spPr>
          <a:xfrm>
            <a:off x="1201032" y="3312697"/>
            <a:ext cx="100872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协议以明文的方式发送内容，不提供任何方式的数据加密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的基础上加入了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依靠证书来验证服务器的身份，并为浏览器和服务器之间的通信加密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15864E-8691-DC49-AA92-2DEAB111C3AD}"/>
              </a:ext>
            </a:extLst>
          </p:cNvPr>
          <p:cNvSpPr/>
          <p:nvPr/>
        </p:nvSpPr>
        <p:spPr>
          <a:xfrm>
            <a:off x="1299291" y="8875541"/>
            <a:ext cx="110690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HTTP+SSL/TLS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Secure Socket Layer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安全套接字层）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 Layer Security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传输层安全）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3A9A44-DA19-BB41-A2D5-3F8BBC06B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345" y="2544075"/>
            <a:ext cx="8649855" cy="99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A3A6FA-5566-CF4F-9328-D6E288F3C60C}"/>
              </a:ext>
            </a:extLst>
          </p:cNvPr>
          <p:cNvSpPr/>
          <p:nvPr/>
        </p:nvSpPr>
        <p:spPr>
          <a:xfrm>
            <a:off x="2909456" y="5972769"/>
            <a:ext cx="171519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协议多次握手，导致页面的加载时间延长近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连接缓存不如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高效，会增加数据开销和功耗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申请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证书需要钱，功能越强大的证书费用越高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涉及到的安全算法会消耗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资源，对服务器资源消耗较大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708BFE7-B21D-F648-9EDE-CF74E5A9573B}"/>
              </a:ext>
            </a:extLst>
          </p:cNvPr>
          <p:cNvSpPr/>
          <p:nvPr/>
        </p:nvSpPr>
        <p:spPr>
          <a:xfrm>
            <a:off x="2909456" y="3836367"/>
            <a:ext cx="6899563" cy="1274554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的缺点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72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543CC7-8124-8B40-9E78-CD3680989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89" y="4763654"/>
            <a:ext cx="9696822" cy="41886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C62E1A-097C-FE40-AFA9-A5A1974662EF}"/>
              </a:ext>
            </a:extLst>
          </p:cNvPr>
          <p:cNvSpPr/>
          <p:nvPr/>
        </p:nvSpPr>
        <p:spPr>
          <a:xfrm>
            <a:off x="6373855" y="10321729"/>
            <a:ext cx="121350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https://www.bookstack.cn/read/http3-explained-zh/h3-altsvc.md</a:t>
            </a:r>
          </a:p>
        </p:txBody>
      </p:sp>
    </p:spTree>
    <p:extLst>
      <p:ext uri="{BB962C8B-B14F-4D97-AF65-F5344CB8AC3E}">
        <p14:creationId xmlns:p14="http://schemas.microsoft.com/office/powerpoint/2010/main" val="212079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12CD0B7-4957-E64D-A6D5-6853431738AA}"/>
              </a:ext>
            </a:extLst>
          </p:cNvPr>
          <p:cNvSpPr txBox="1"/>
          <p:nvPr/>
        </p:nvSpPr>
        <p:spPr>
          <a:xfrm>
            <a:off x="2673371" y="641808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五、</a:t>
            </a:r>
            <a:r>
              <a:rPr lang="en" altLang="zh-CN" dirty="0" err="1"/>
              <a:t>GraphQL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849D7D-81BF-E848-BF9F-DAAF83AAFBD8}"/>
              </a:ext>
            </a:extLst>
          </p:cNvPr>
          <p:cNvSpPr txBox="1"/>
          <p:nvPr/>
        </p:nvSpPr>
        <p:spPr>
          <a:xfrm>
            <a:off x="2673371" y="513262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E4357A-DCB1-D44C-9BAA-2B89F3001178}"/>
              </a:ext>
            </a:extLst>
          </p:cNvPr>
          <p:cNvSpPr txBox="1"/>
          <p:nvPr/>
        </p:nvSpPr>
        <p:spPr>
          <a:xfrm>
            <a:off x="2673371" y="7690295"/>
            <a:ext cx="865282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6EE102-64C9-C047-B783-1EB7127AF021}"/>
              </a:ext>
            </a:extLst>
          </p:cNvPr>
          <p:cNvSpPr txBox="1"/>
          <p:nvPr/>
        </p:nvSpPr>
        <p:spPr>
          <a:xfrm>
            <a:off x="2673371" y="8962504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9FFBCC-197C-C545-B3A2-F5F896A04DB4}"/>
              </a:ext>
            </a:extLst>
          </p:cNvPr>
          <p:cNvSpPr txBox="1"/>
          <p:nvPr/>
        </p:nvSpPr>
        <p:spPr>
          <a:xfrm>
            <a:off x="2673371" y="3830267"/>
            <a:ext cx="103406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三、数据库技术应用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0DD97-D3ED-EF4B-97E0-3FCFAE1C7E21}"/>
              </a:ext>
            </a:extLst>
          </p:cNvPr>
          <p:cNvSpPr txBox="1"/>
          <p:nvPr/>
        </p:nvSpPr>
        <p:spPr>
          <a:xfrm>
            <a:off x="2673371" y="10247965"/>
            <a:ext cx="9094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E76F4C-E063-5546-8D95-F999910A51A8}"/>
              </a:ext>
            </a:extLst>
          </p:cNvPr>
          <p:cNvSpPr txBox="1"/>
          <p:nvPr/>
        </p:nvSpPr>
        <p:spPr>
          <a:xfrm>
            <a:off x="2673372" y="2521947"/>
            <a:ext cx="1217569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B9CE7B-1758-4046-907A-FAE8A1735551}"/>
              </a:ext>
            </a:extLst>
          </p:cNvPr>
          <p:cNvSpPr txBox="1"/>
          <p:nvPr/>
        </p:nvSpPr>
        <p:spPr>
          <a:xfrm>
            <a:off x="2673371" y="11506921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5BC27-4394-4348-A578-0F9E2D4664AA}"/>
              </a:ext>
            </a:extLst>
          </p:cNvPr>
          <p:cNvSpPr txBox="1"/>
          <p:nvPr/>
        </p:nvSpPr>
        <p:spPr>
          <a:xfrm>
            <a:off x="2673371" y="1308710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2501931" y="311359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 push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BA46A3-6183-5544-A8B2-293EF634DF65}"/>
              </a:ext>
            </a:extLst>
          </p:cNvPr>
          <p:cNvSpPr/>
          <p:nvPr/>
        </p:nvSpPr>
        <p:spPr>
          <a:xfrm>
            <a:off x="2491552" y="5440915"/>
            <a:ext cx="203869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Non-push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加载耗时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max(RTT, size(HTML)/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size(JS)/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3A824F-897D-394C-9074-33E9FA1872B6}"/>
              </a:ext>
            </a:extLst>
          </p:cNvPr>
          <p:cNvSpPr/>
          <p:nvPr/>
        </p:nvSpPr>
        <p:spPr>
          <a:xfrm>
            <a:off x="2491552" y="7148735"/>
            <a:ext cx="19611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加载耗时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 + size(HTML)/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+ size(JS)/BW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90D6D4-DBCC-0749-B927-E8D17CB49B45}"/>
              </a:ext>
            </a:extLst>
          </p:cNvPr>
          <p:cNvSpPr/>
          <p:nvPr/>
        </p:nvSpPr>
        <p:spPr>
          <a:xfrm>
            <a:off x="2491552" y="9443494"/>
            <a:ext cx="19093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所以决定推送是否有改善性能的衡量因素是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size(HTML/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谁大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0427B7-30B4-0F4D-95A8-CE4603ECF72A}"/>
              </a:ext>
            </a:extLst>
          </p:cNvPr>
          <p:cNvSpPr/>
          <p:nvPr/>
        </p:nvSpPr>
        <p:spPr>
          <a:xfrm>
            <a:off x="2491552" y="11859200"/>
            <a:ext cx="96792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https://www.infoq.cn/article/qydn85t4g4dl4vbae3n2</a:t>
            </a:r>
          </a:p>
        </p:txBody>
      </p:sp>
    </p:spTree>
    <p:extLst>
      <p:ext uri="{BB962C8B-B14F-4D97-AF65-F5344CB8AC3E}">
        <p14:creationId xmlns:p14="http://schemas.microsoft.com/office/powerpoint/2010/main" val="113816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B5496E-6D11-E547-A952-1B14AAE28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94" y="2742205"/>
            <a:ext cx="8721436" cy="1013287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2501931" y="311359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BA46A3-6183-5544-A8B2-293EF634DF65}"/>
              </a:ext>
            </a:extLst>
          </p:cNvPr>
          <p:cNvSpPr/>
          <p:nvPr/>
        </p:nvSpPr>
        <p:spPr>
          <a:xfrm>
            <a:off x="1420094" y="5506920"/>
            <a:ext cx="107719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l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采用二进制格式而非文本格式</a:t>
            </a:r>
          </a:p>
          <a:p>
            <a:pPr marL="571500" indent="-571500" algn="l">
              <a:buFont typeface="Wingdings" pitchFamily="2" charset="2"/>
              <a:buChar char="l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是完全多路复用的，而非有序并阻塞的，只需一个连接即可实现并行</a:t>
            </a:r>
          </a:p>
          <a:p>
            <a:pPr marL="571500" indent="-571500" algn="l">
              <a:buFont typeface="Wingdings" pitchFamily="2" charset="2"/>
              <a:buChar char="l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使用报头压缩，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降低了开销</a:t>
            </a:r>
          </a:p>
          <a:p>
            <a:pPr marL="571500" indent="-571500" algn="l">
              <a:buFont typeface="Wingdings" pitchFamily="2" charset="2"/>
              <a:buChar char="l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让服务器可以将响应主动“推送”到客户端缓存中</a:t>
            </a:r>
          </a:p>
        </p:txBody>
      </p:sp>
    </p:spTree>
    <p:extLst>
      <p:ext uri="{BB962C8B-B14F-4D97-AF65-F5344CB8AC3E}">
        <p14:creationId xmlns:p14="http://schemas.microsoft.com/office/powerpoint/2010/main" val="331480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4FB97C-D93B-234C-BB9A-A207D4481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43" y="3113592"/>
            <a:ext cx="12279054" cy="850438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18FDBFD1-78FD-B545-8B3C-FA53DE521561}"/>
              </a:ext>
            </a:extLst>
          </p:cNvPr>
          <p:cNvSpPr/>
          <p:nvPr/>
        </p:nvSpPr>
        <p:spPr>
          <a:xfrm>
            <a:off x="2501931" y="311359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321722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4EA9140-77F4-674B-9062-92E9C38F288C}"/>
              </a:ext>
            </a:extLst>
          </p:cNvPr>
          <p:cNvGrpSpPr/>
          <p:nvPr/>
        </p:nvGrpSpPr>
        <p:grpSpPr>
          <a:xfrm>
            <a:off x="8204580" y="4462660"/>
            <a:ext cx="7302969" cy="2841915"/>
            <a:chOff x="5394911" y="6811938"/>
            <a:chExt cx="7571260" cy="294631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E97091-B5EA-1843-BB92-79DF9DB18ED9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23732A63-EB02-B44A-A09F-675B8ABC3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34AD23FB-727E-8740-99B2-174BA89DCAB3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8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63C7A950-0070-1C46-938C-68F8E170A4A7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5241904-E125-6241-BEC9-225C133AAD21}"/>
              </a:ext>
            </a:extLst>
          </p:cNvPr>
          <p:cNvSpPr/>
          <p:nvPr/>
        </p:nvSpPr>
        <p:spPr>
          <a:xfrm>
            <a:off x="8851941" y="8702079"/>
            <a:ext cx="6008245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 http/2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552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71BD6B-4E8C-124D-BF2C-CA84B33C0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12" y="4248727"/>
            <a:ext cx="9386776" cy="405476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20A19B-F482-E748-BDD4-2C8B5070EC03}"/>
              </a:ext>
            </a:extLst>
          </p:cNvPr>
          <p:cNvSpPr/>
          <p:nvPr/>
        </p:nvSpPr>
        <p:spPr>
          <a:xfrm>
            <a:off x="5936121" y="9356890"/>
            <a:ext cx="1251175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 (Quick UDP Internet Connections)</a:t>
            </a:r>
          </a:p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互联网连接</a:t>
            </a:r>
          </a:p>
        </p:txBody>
      </p:sp>
    </p:spTree>
    <p:extLst>
      <p:ext uri="{BB962C8B-B14F-4D97-AF65-F5344CB8AC3E}">
        <p14:creationId xmlns:p14="http://schemas.microsoft.com/office/powerpoint/2010/main" val="4768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CA763-76A9-6042-8A16-4AA90C2B4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763" y="2690091"/>
            <a:ext cx="17274363" cy="83950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85845F-9F3B-8E42-9E55-EA43BB4E8D74}"/>
              </a:ext>
            </a:extLst>
          </p:cNvPr>
          <p:cNvSpPr/>
          <p:nvPr/>
        </p:nvSpPr>
        <p:spPr>
          <a:xfrm>
            <a:off x="2620762" y="11378790"/>
            <a:ext cx="17967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的次要目标包括减少连接和传输延迟，在每个方向进行带宽估计以避免拥塞。它还将拥塞控制算法移动到用户空间，而不是内核空间，此外使用前向纠错（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FEC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进行扩展，以在出现错误时进一步提高性能</a:t>
            </a:r>
          </a:p>
        </p:txBody>
      </p:sp>
    </p:spTree>
    <p:extLst>
      <p:ext uri="{BB962C8B-B14F-4D97-AF65-F5344CB8AC3E}">
        <p14:creationId xmlns:p14="http://schemas.microsoft.com/office/powerpoint/2010/main" val="399362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2179F3-22F6-C447-BC19-10998B5A9CD9}"/>
              </a:ext>
            </a:extLst>
          </p:cNvPr>
          <p:cNvSpPr/>
          <p:nvPr/>
        </p:nvSpPr>
        <p:spPr>
          <a:xfrm>
            <a:off x="1910014" y="2955581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队头阻塞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F606AA-E5F2-6741-8101-3806832D5139}"/>
              </a:ext>
            </a:extLst>
          </p:cNvPr>
          <p:cNvSpPr/>
          <p:nvPr/>
        </p:nvSpPr>
        <p:spPr>
          <a:xfrm>
            <a:off x="1910014" y="4803960"/>
            <a:ext cx="19481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队头阻塞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Head-of-line blocking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HOL blocking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是计算机网络中是一种性能受限的现象，通俗来说就是：一个数据包影响了一堆数据包，它不来大家都走不了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0C74E9-624E-054C-9CE2-07B9104E8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287" y="6858000"/>
            <a:ext cx="8424757" cy="4752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AFF14B-17DF-4C4B-844E-B583D5E13E93}"/>
              </a:ext>
            </a:extLst>
          </p:cNvPr>
          <p:cNvSpPr/>
          <p:nvPr/>
        </p:nvSpPr>
        <p:spPr>
          <a:xfrm>
            <a:off x="4246532" y="12116821"/>
            <a:ext cx="3140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2C66BB-306F-6745-B0E1-414B0B1F6062}"/>
              </a:ext>
            </a:extLst>
          </p:cNvPr>
          <p:cNvSpPr/>
          <p:nvPr/>
        </p:nvSpPr>
        <p:spPr>
          <a:xfrm>
            <a:off x="12192000" y="12098758"/>
            <a:ext cx="3140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DCD9E4-A71C-174A-A840-C40992CA1C7E}"/>
              </a:ext>
            </a:extLst>
          </p:cNvPr>
          <p:cNvSpPr/>
          <p:nvPr/>
        </p:nvSpPr>
        <p:spPr>
          <a:xfrm>
            <a:off x="12049608" y="8759812"/>
            <a:ext cx="3882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多路复用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解决了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层队头阻塞的问题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700520-E79F-3E4B-A5D5-0D0B41834FE5}"/>
              </a:ext>
            </a:extLst>
          </p:cNvPr>
          <p:cNvSpPr/>
          <p:nvPr/>
        </p:nvSpPr>
        <p:spPr>
          <a:xfrm>
            <a:off x="18495819" y="12098758"/>
            <a:ext cx="3140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4B0424-191F-F94F-BF23-EC334F0E5C02}"/>
              </a:ext>
            </a:extLst>
          </p:cNvPr>
          <p:cNvSpPr/>
          <p:nvPr/>
        </p:nvSpPr>
        <p:spPr>
          <a:xfrm>
            <a:off x="17958321" y="8759812"/>
            <a:ext cx="49016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一条链路，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多个流，相互独立，减小丢包影响范围</a:t>
            </a:r>
          </a:p>
        </p:txBody>
      </p:sp>
    </p:spTree>
    <p:extLst>
      <p:ext uri="{BB962C8B-B14F-4D97-AF65-F5344CB8AC3E}">
        <p14:creationId xmlns:p14="http://schemas.microsoft.com/office/powerpoint/2010/main" val="157370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9803B090-412A-A84C-AED2-DB23F27DA2E9}"/>
              </a:ext>
            </a:extLst>
          </p:cNvPr>
          <p:cNvSpPr/>
          <p:nvPr/>
        </p:nvSpPr>
        <p:spPr>
          <a:xfrm>
            <a:off x="1559823" y="324586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0RTT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1559823" y="5214223"/>
            <a:ext cx="22276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衡量网络建链的常用指标是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 Round-Trip Time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也就是数据包一来一回的时间消耗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8DAC4F-B5E8-FC48-8571-D48EAA2D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949" y="6580633"/>
            <a:ext cx="9030014" cy="5251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4DB1A5-BD78-734E-AF8B-3FD37841C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238" y="6580633"/>
            <a:ext cx="12434538" cy="52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55CD3B-F8FB-6546-A24A-73277018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04" y="4653396"/>
            <a:ext cx="10155078" cy="70692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8092EE-DEFC-8C4E-B351-C7218AF6A310}"/>
              </a:ext>
            </a:extLst>
          </p:cNvPr>
          <p:cNvSpPr/>
          <p:nvPr/>
        </p:nvSpPr>
        <p:spPr>
          <a:xfrm>
            <a:off x="13078689" y="4653396"/>
            <a:ext cx="980901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协议虽然是基于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来实现的，但是它将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的重要功能都进行了实现和优化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协议的核心思想是将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协议在内核实现的诸如可靠传输、流量控制、拥塞控制等功能转移到用户态来实现，同时在加密传输方向的尝试也推动了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TLS1.3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的发展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协议的势力过于强大，很多网络设备甚至对于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数据包做了很多不友好的策略，进行拦截从而导致成功连接率下降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AC5E84-1D95-3049-8160-CCF6C2CEEBB9}"/>
              </a:ext>
            </a:extLst>
          </p:cNvPr>
          <p:cNvSpPr/>
          <p:nvPr/>
        </p:nvSpPr>
        <p:spPr>
          <a:xfrm>
            <a:off x="1910014" y="3305386"/>
            <a:ext cx="7009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55552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98EB25-29FD-8E47-9A2D-A731A699C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402" y="3043117"/>
            <a:ext cx="12007657" cy="86354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3CC2D6-1649-0A43-82A0-1B6DB803F6A0}"/>
              </a:ext>
            </a:extLst>
          </p:cNvPr>
          <p:cNvSpPr/>
          <p:nvPr/>
        </p:nvSpPr>
        <p:spPr>
          <a:xfrm>
            <a:off x="1772483" y="11016887"/>
            <a:ext cx="7602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非首次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的业务数据交互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803B090-412A-A84C-AED2-DB23F27DA2E9}"/>
              </a:ext>
            </a:extLst>
          </p:cNvPr>
          <p:cNvSpPr/>
          <p:nvPr/>
        </p:nvSpPr>
        <p:spPr>
          <a:xfrm>
            <a:off x="1687941" y="2857935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0RTT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1779582" y="5270993"/>
            <a:ext cx="69151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握手和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握手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至少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2-3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B79E89-F535-AA4A-869A-4199807929C2}"/>
              </a:ext>
            </a:extLst>
          </p:cNvPr>
          <p:cNvSpPr/>
          <p:nvPr/>
        </p:nvSpPr>
        <p:spPr>
          <a:xfrm>
            <a:off x="1772483" y="7974674"/>
            <a:ext cx="66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b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首次连接，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客户端和服务端要使用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进行密钥交换</a:t>
            </a:r>
          </a:p>
        </p:txBody>
      </p:sp>
    </p:spTree>
    <p:extLst>
      <p:ext uri="{BB962C8B-B14F-4D97-AF65-F5344CB8AC3E}">
        <p14:creationId xmlns:p14="http://schemas.microsoft.com/office/powerpoint/2010/main" val="419962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4174" y="145893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2580644" y="1291912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6847846" y="1291913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8" y="4739095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2577411" y="4640171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12577411" y="5719027"/>
            <a:ext cx="40231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12580643" y="236599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6847846" y="2373330"/>
            <a:ext cx="4431800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72C0FB-FD44-4D4A-AB6F-AA52366B0E79}"/>
              </a:ext>
            </a:extLst>
          </p:cNvPr>
          <p:cNvSpPr txBox="1"/>
          <p:nvPr/>
        </p:nvSpPr>
        <p:spPr>
          <a:xfrm>
            <a:off x="1224174" y="10725456"/>
            <a:ext cx="777702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四、数据库技术应用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43B0F9C-B4EA-604A-B2D4-69A9860DB790}"/>
              </a:ext>
            </a:extLst>
          </p:cNvPr>
          <p:cNvSpPr/>
          <p:nvPr/>
        </p:nvSpPr>
        <p:spPr>
          <a:xfrm>
            <a:off x="12583889" y="10365115"/>
            <a:ext cx="869899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关系型数据库应用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25F1883-F613-C542-AB0C-21AECA8DA8C7}"/>
              </a:ext>
            </a:extLst>
          </p:cNvPr>
          <p:cNvSpPr/>
          <p:nvPr/>
        </p:nvSpPr>
        <p:spPr>
          <a:xfrm>
            <a:off x="12583889" y="11451627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非关系型数据库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5593A3-EA83-6346-829E-3F20026C48F9}"/>
              </a:ext>
            </a:extLst>
          </p:cNvPr>
          <p:cNvSpPr/>
          <p:nvPr/>
        </p:nvSpPr>
        <p:spPr>
          <a:xfrm>
            <a:off x="16847841" y="4640171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94B2EB4-DCBB-734D-A132-39CD2277AF10}"/>
              </a:ext>
            </a:extLst>
          </p:cNvPr>
          <p:cNvSpPr/>
          <p:nvPr/>
        </p:nvSpPr>
        <p:spPr>
          <a:xfrm>
            <a:off x="16847841" y="5709627"/>
            <a:ext cx="443180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2EE22C-2C88-E540-96D5-8D51CCF1354C}"/>
              </a:ext>
            </a:extLst>
          </p:cNvPr>
          <p:cNvSpPr/>
          <p:nvPr/>
        </p:nvSpPr>
        <p:spPr>
          <a:xfrm>
            <a:off x="12577411" y="346028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5AADC1-CA49-7A4A-BCFE-A40AFDA1D140}"/>
              </a:ext>
            </a:extLst>
          </p:cNvPr>
          <p:cNvSpPr txBox="1"/>
          <p:nvPr/>
        </p:nvSpPr>
        <p:spPr>
          <a:xfrm>
            <a:off x="1224174" y="8267629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三、客户端工具开发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7C62F79-B4C0-144E-9AC6-7FBB4CA3E705}"/>
              </a:ext>
            </a:extLst>
          </p:cNvPr>
          <p:cNvSpPr/>
          <p:nvPr/>
        </p:nvSpPr>
        <p:spPr>
          <a:xfrm>
            <a:off x="12577402" y="8038861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客户端工具开发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6178B6D-7F5F-3743-8043-056A8183FE96}"/>
              </a:ext>
            </a:extLst>
          </p:cNvPr>
          <p:cNvSpPr/>
          <p:nvPr/>
        </p:nvSpPr>
        <p:spPr>
          <a:xfrm>
            <a:off x="12580645" y="12525704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前端监控体系后台开发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CEB606C8-B241-4D45-8337-19B82C083BED}"/>
              </a:ext>
            </a:extLst>
          </p:cNvPr>
          <p:cNvSpPr/>
          <p:nvPr/>
        </p:nvSpPr>
        <p:spPr>
          <a:xfrm>
            <a:off x="12580645" y="9109729"/>
            <a:ext cx="402316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脚手架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16A1522-1894-7F4F-9B41-B34973CA3E91}"/>
              </a:ext>
            </a:extLst>
          </p:cNvPr>
          <p:cNvSpPr/>
          <p:nvPr/>
        </p:nvSpPr>
        <p:spPr>
          <a:xfrm>
            <a:off x="17052149" y="9109729"/>
            <a:ext cx="4224248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视频流录制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D0CFD84-0E76-E247-9148-07877A658764}"/>
              </a:ext>
            </a:extLst>
          </p:cNvPr>
          <p:cNvSpPr/>
          <p:nvPr/>
        </p:nvSpPr>
        <p:spPr>
          <a:xfrm>
            <a:off x="12583889" y="6796136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3CC2D6-1649-0A43-82A0-1B6DB803F6A0}"/>
              </a:ext>
            </a:extLst>
          </p:cNvPr>
          <p:cNvSpPr/>
          <p:nvPr/>
        </p:nvSpPr>
        <p:spPr>
          <a:xfrm>
            <a:off x="2955560" y="7682235"/>
            <a:ext cx="8333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你和小王默默的选择一个只有自己知道私人数字，比如你选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，小王选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5155583" y="2531698"/>
            <a:ext cx="152423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DH(Diffie-Hellman)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迪菲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赫尔曼算法 密钥交换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5661346-1FAA-1440-8B54-CC264A7384C0}"/>
              </a:ext>
            </a:extLst>
          </p:cNvPr>
          <p:cNvSpPr/>
          <p:nvPr/>
        </p:nvSpPr>
        <p:spPr>
          <a:xfrm>
            <a:off x="1238254" y="5280411"/>
            <a:ext cx="2327564" cy="1577589"/>
          </a:xfrm>
          <a:prstGeom prst="roundRect">
            <a:avLst/>
          </a:prstGeom>
          <a:solidFill>
            <a:srgbClr val="76D6FF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9006334-FCCB-A545-BF79-E0E1D29E64CE}"/>
              </a:ext>
            </a:extLst>
          </p:cNvPr>
          <p:cNvSpPr/>
          <p:nvPr/>
        </p:nvSpPr>
        <p:spPr>
          <a:xfrm>
            <a:off x="3991801" y="5280410"/>
            <a:ext cx="2327564" cy="1577589"/>
          </a:xfrm>
          <a:prstGeom prst="roundRect">
            <a:avLst/>
          </a:prstGeom>
          <a:solidFill>
            <a:srgbClr val="76D6FF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小王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0CAF35E-CF4D-3A42-AE3A-F8FCFC325FFB}"/>
              </a:ext>
            </a:extLst>
          </p:cNvPr>
          <p:cNvSpPr/>
          <p:nvPr/>
        </p:nvSpPr>
        <p:spPr>
          <a:xfrm>
            <a:off x="6745348" y="5280410"/>
            <a:ext cx="2327564" cy="1577589"/>
          </a:xfrm>
          <a:prstGeom prst="roundRect">
            <a:avLst/>
          </a:prstGeom>
          <a:solidFill>
            <a:srgbClr val="76D6FF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小李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D74249-1705-C34B-84C2-3DDE3E773D5E}"/>
              </a:ext>
            </a:extLst>
          </p:cNvPr>
          <p:cNvSpPr/>
          <p:nvPr/>
        </p:nvSpPr>
        <p:spPr>
          <a:xfrm>
            <a:off x="1226684" y="4008982"/>
            <a:ext cx="219306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场景模拟：现场有三人，你如何同其中一人建立共享密钥，而对第三者保密？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A8B416D-5E46-A64A-AE0C-ED8676A39583}"/>
              </a:ext>
            </a:extLst>
          </p:cNvPr>
          <p:cNvSpPr/>
          <p:nvPr/>
        </p:nvSpPr>
        <p:spPr>
          <a:xfrm>
            <a:off x="1249824" y="7685039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9C6189-8639-6C40-BA6B-54BCB42B5651}"/>
              </a:ext>
            </a:extLst>
          </p:cNvPr>
          <p:cNvSpPr/>
          <p:nvPr/>
        </p:nvSpPr>
        <p:spPr>
          <a:xfrm>
            <a:off x="2955560" y="9487977"/>
            <a:ext cx="7602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小王宣布一个和步骤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不一样的公共数字，比如：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B58A834-0A9B-0C4F-8D6E-E9EE45E8ED5A}"/>
              </a:ext>
            </a:extLst>
          </p:cNvPr>
          <p:cNvSpPr/>
          <p:nvPr/>
        </p:nvSpPr>
        <p:spPr>
          <a:xfrm>
            <a:off x="1249824" y="9490781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209B08-12F4-A049-B8EE-A9BF39CDBDCD}"/>
              </a:ext>
            </a:extLst>
          </p:cNvPr>
          <p:cNvSpPr/>
          <p:nvPr/>
        </p:nvSpPr>
        <p:spPr>
          <a:xfrm>
            <a:off x="2943990" y="11234658"/>
            <a:ext cx="7602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你和小王分别用私人数字和公共数字相乘，得到私人公共数字，你：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，小王：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35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4F7A451-7808-B84B-958B-5B61C9731EB2}"/>
              </a:ext>
            </a:extLst>
          </p:cNvPr>
          <p:cNvSpPr/>
          <p:nvPr/>
        </p:nvSpPr>
        <p:spPr>
          <a:xfrm>
            <a:off x="1238254" y="11237462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4D0242-9AC3-014D-A5D5-0C4574CF4B63}"/>
              </a:ext>
            </a:extLst>
          </p:cNvPr>
          <p:cNvSpPr/>
          <p:nvPr/>
        </p:nvSpPr>
        <p:spPr>
          <a:xfrm>
            <a:off x="14191596" y="7573418"/>
            <a:ext cx="83336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你和小王分别将对方的私人公共数字 与自己的私人数字相乘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得到的结果就是你们之间的共享密钥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5CA41EB-FFEA-1B45-9FF4-F644D3A5FFCE}"/>
              </a:ext>
            </a:extLst>
          </p:cNvPr>
          <p:cNvSpPr/>
          <p:nvPr/>
        </p:nvSpPr>
        <p:spPr>
          <a:xfrm>
            <a:off x="12485860" y="7576222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2B1F41-D8EF-F44B-88F3-ED2FD7AAC97D}"/>
              </a:ext>
            </a:extLst>
          </p:cNvPr>
          <p:cNvSpPr/>
          <p:nvPr/>
        </p:nvSpPr>
        <p:spPr>
          <a:xfrm>
            <a:off x="10230902" y="5582422"/>
            <a:ext cx="50801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假设没有除法</a:t>
            </a:r>
          </a:p>
        </p:txBody>
      </p:sp>
    </p:spTree>
    <p:extLst>
      <p:ext uri="{BB962C8B-B14F-4D97-AF65-F5344CB8AC3E}">
        <p14:creationId xmlns:p14="http://schemas.microsoft.com/office/powerpoint/2010/main" val="2335361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3CC2D6-1649-0A43-82A0-1B6DB803F6A0}"/>
              </a:ext>
            </a:extLst>
          </p:cNvPr>
          <p:cNvSpPr/>
          <p:nvPr/>
        </p:nvSpPr>
        <p:spPr>
          <a:xfrm>
            <a:off x="5155583" y="4085926"/>
            <a:ext cx="3822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2^3 % 12 = 8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5155583" y="2531698"/>
            <a:ext cx="152423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DH(Diffie-Hellman)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迪菲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赫尔曼算法 密钥交换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D74249-1705-C34B-84C2-3DDE3E773D5E}"/>
              </a:ext>
            </a:extLst>
          </p:cNvPr>
          <p:cNvSpPr/>
          <p:nvPr/>
        </p:nvSpPr>
        <p:spPr>
          <a:xfrm>
            <a:off x="1534568" y="4034417"/>
            <a:ext cx="310670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取模运算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A8B416D-5E46-A64A-AE0C-ED8676A39583}"/>
              </a:ext>
            </a:extLst>
          </p:cNvPr>
          <p:cNvSpPr/>
          <p:nvPr/>
        </p:nvSpPr>
        <p:spPr>
          <a:xfrm>
            <a:off x="1330577" y="6236135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9C6189-8639-6C40-BA6B-54BCB42B5651}"/>
              </a:ext>
            </a:extLst>
          </p:cNvPr>
          <p:cNvSpPr/>
          <p:nvPr/>
        </p:nvSpPr>
        <p:spPr>
          <a:xfrm>
            <a:off x="3036313" y="8022272"/>
            <a:ext cx="7602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公布公共数字，有两个，一个数字是钟的大小，一个数字是求幂的基础，钟数字：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基数：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B58A834-0A9B-0C4F-8D6E-E9EE45E8ED5A}"/>
              </a:ext>
            </a:extLst>
          </p:cNvPr>
          <p:cNvSpPr/>
          <p:nvPr/>
        </p:nvSpPr>
        <p:spPr>
          <a:xfrm>
            <a:off x="1330577" y="8025076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209B08-12F4-A049-B8EE-A9BF39CDBDCD}"/>
              </a:ext>
            </a:extLst>
          </p:cNvPr>
          <p:cNvSpPr/>
          <p:nvPr/>
        </p:nvSpPr>
        <p:spPr>
          <a:xfrm>
            <a:off x="3036313" y="10687885"/>
            <a:ext cx="7602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双方公布计算后的公共私人数字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2^3%12 = 8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2^4%12 = 4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4F7A451-7808-B84B-958B-5B61C9731EB2}"/>
              </a:ext>
            </a:extLst>
          </p:cNvPr>
          <p:cNvSpPr/>
          <p:nvPr/>
        </p:nvSpPr>
        <p:spPr>
          <a:xfrm>
            <a:off x="1330577" y="10435919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4D0242-9AC3-014D-A5D5-0C4574CF4B63}"/>
              </a:ext>
            </a:extLst>
          </p:cNvPr>
          <p:cNvSpPr/>
          <p:nvPr/>
        </p:nvSpPr>
        <p:spPr>
          <a:xfrm>
            <a:off x="14191596" y="7573418"/>
            <a:ext cx="8333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对方的公共私人数字为基数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自己的私人数字为指数，钟运算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8^4%12 = 4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4*5%12 = 4</a:t>
            </a: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共享密钥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5CA41EB-FFEA-1B45-9FF4-F644D3A5FFCE}"/>
              </a:ext>
            </a:extLst>
          </p:cNvPr>
          <p:cNvSpPr/>
          <p:nvPr/>
        </p:nvSpPr>
        <p:spPr>
          <a:xfrm>
            <a:off x="12485860" y="7576222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97F6C4-8F0E-CF4C-8B6E-BEA704620541}"/>
              </a:ext>
            </a:extLst>
          </p:cNvPr>
          <p:cNvSpPr/>
          <p:nvPr/>
        </p:nvSpPr>
        <p:spPr>
          <a:xfrm>
            <a:off x="9492055" y="4044502"/>
            <a:ext cx="3822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2^5 % 12 = 8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772E95-165D-ED4F-9C27-A4AC21659BC6}"/>
              </a:ext>
            </a:extLst>
          </p:cNvPr>
          <p:cNvSpPr/>
          <p:nvPr/>
        </p:nvSpPr>
        <p:spPr>
          <a:xfrm>
            <a:off x="13828527" y="4085926"/>
            <a:ext cx="3822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2^7 % 12 = 8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852B4DC-4B3A-074A-A842-824F11161570}"/>
              </a:ext>
            </a:extLst>
          </p:cNvPr>
          <p:cNvSpPr/>
          <p:nvPr/>
        </p:nvSpPr>
        <p:spPr>
          <a:xfrm>
            <a:off x="18155284" y="3784950"/>
            <a:ext cx="3106706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F88E98-79B7-0745-89B7-0E26EF9D45EB}"/>
              </a:ext>
            </a:extLst>
          </p:cNvPr>
          <p:cNvSpPr/>
          <p:nvPr/>
        </p:nvSpPr>
        <p:spPr>
          <a:xfrm>
            <a:off x="3147237" y="6196280"/>
            <a:ext cx="7602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选择私有数字， 你：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，小王：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1781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2179F3-22F6-C447-BC19-10998B5A9CD9}"/>
              </a:ext>
            </a:extLst>
          </p:cNvPr>
          <p:cNvSpPr/>
          <p:nvPr/>
        </p:nvSpPr>
        <p:spPr>
          <a:xfrm>
            <a:off x="2124554" y="2953904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连接迁移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4C4813-463E-7E4E-8A6B-0076C1A42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54" y="5167745"/>
            <a:ext cx="10876107" cy="7467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1EB832-7A5D-DB42-9DD9-0BA4C43437A2}"/>
              </a:ext>
            </a:extLst>
          </p:cNvPr>
          <p:cNvSpPr/>
          <p:nvPr/>
        </p:nvSpPr>
        <p:spPr>
          <a:xfrm>
            <a:off x="13854545" y="5167745"/>
            <a:ext cx="975360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协议使用五元组来表示一条唯一的连接，当我们从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环境切换到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环境时，手机的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地址就会发生变化，这时必须创建新的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连接才能继续传输数据。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协议基于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实现摒弃了五元组的概念，使用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位的随机数作为连接的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并使用该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表示连接。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协议之下，我们在日常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切换时，或者不同基站之间切换都不会重连，从而提高业务层的体验。</a:t>
            </a:r>
          </a:p>
        </p:txBody>
      </p:sp>
    </p:spTree>
    <p:extLst>
      <p:ext uri="{BB962C8B-B14F-4D97-AF65-F5344CB8AC3E}">
        <p14:creationId xmlns:p14="http://schemas.microsoft.com/office/powerpoint/2010/main" val="2278012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2179F3-22F6-C447-BC19-10998B5A9CD9}"/>
              </a:ext>
            </a:extLst>
          </p:cNvPr>
          <p:cNvSpPr/>
          <p:nvPr/>
        </p:nvSpPr>
        <p:spPr>
          <a:xfrm>
            <a:off x="8851941" y="8702079"/>
            <a:ext cx="6008245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 http/3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B4514D-FF28-874E-B5F4-0234185E0FD9}"/>
              </a:ext>
            </a:extLst>
          </p:cNvPr>
          <p:cNvGrpSpPr/>
          <p:nvPr/>
        </p:nvGrpSpPr>
        <p:grpSpPr>
          <a:xfrm>
            <a:off x="8204580" y="4462660"/>
            <a:ext cx="7302969" cy="2841915"/>
            <a:chOff x="5394911" y="6811938"/>
            <a:chExt cx="7571260" cy="294631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C5A26B0-F48B-FE41-9348-86C53D58740F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9" name="图形 8">
                <a:extLst>
                  <a:ext uri="{FF2B5EF4-FFF2-40B4-BE49-F238E27FC236}">
                    <a16:creationId xmlns:a16="http://schemas.microsoft.com/office/drawing/2014/main" id="{1A37B3F6-37F9-294A-ACB7-7A5DE4B87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8715681F-932C-E342-965E-2D932F21851D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8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8954490-0721-5C49-84A3-725BAD4957C2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743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六边形 8">
            <a:extLst>
              <a:ext uri="{FF2B5EF4-FFF2-40B4-BE49-F238E27FC236}">
                <a16:creationId xmlns:a16="http://schemas.microsoft.com/office/drawing/2014/main" id="{C857EE15-5549-C844-8CF0-E19A02C4F7EF}"/>
              </a:ext>
            </a:extLst>
          </p:cNvPr>
          <p:cNvSpPr/>
          <p:nvPr/>
        </p:nvSpPr>
        <p:spPr>
          <a:xfrm>
            <a:off x="16081709" y="2319445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支付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02A336EE-039D-F147-8CFB-EED2F74C02DF}"/>
              </a:ext>
            </a:extLst>
          </p:cNvPr>
          <p:cNvSpPr/>
          <p:nvPr/>
        </p:nvSpPr>
        <p:spPr>
          <a:xfrm>
            <a:off x="12672198" y="5711016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31594829-E788-DC48-B81C-E9E371939417}"/>
              </a:ext>
            </a:extLst>
          </p:cNvPr>
          <p:cNvSpPr/>
          <p:nvPr/>
        </p:nvSpPr>
        <p:spPr>
          <a:xfrm>
            <a:off x="16081709" y="5721539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1793DAE3-2655-5E42-BE0F-41734743F127}"/>
              </a:ext>
            </a:extLst>
          </p:cNvPr>
          <p:cNvSpPr/>
          <p:nvPr/>
        </p:nvSpPr>
        <p:spPr>
          <a:xfrm>
            <a:off x="16081709" y="9123633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743C89ED-091D-474C-9C2C-0AC2DB16588E}"/>
              </a:ext>
            </a:extLst>
          </p:cNvPr>
          <p:cNvSpPr/>
          <p:nvPr/>
        </p:nvSpPr>
        <p:spPr>
          <a:xfrm>
            <a:off x="19554327" y="4034472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</a:t>
            </a:r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235BD4EF-AEA4-2A49-ACC1-363C34A2A4F5}"/>
              </a:ext>
            </a:extLst>
          </p:cNvPr>
          <p:cNvSpPr/>
          <p:nvPr/>
        </p:nvSpPr>
        <p:spPr>
          <a:xfrm>
            <a:off x="19398169" y="7684829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60A3197-94AC-0D47-B2FD-1B19D474CB74}"/>
              </a:ext>
            </a:extLst>
          </p:cNvPr>
          <p:cNvGrpSpPr/>
          <p:nvPr/>
        </p:nvGrpSpPr>
        <p:grpSpPr>
          <a:xfrm>
            <a:off x="2440329" y="5543314"/>
            <a:ext cx="2715489" cy="2715489"/>
            <a:chOff x="1058171" y="6239816"/>
            <a:chExt cx="2715489" cy="2715489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F74155BF-7F7D-8F4C-9F1E-61363D9C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84596" y="6866241"/>
              <a:ext cx="1462641" cy="1462641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9B624D3-29AF-924C-8A37-10F8905EF510}"/>
                </a:ext>
              </a:extLst>
            </p:cNvPr>
            <p:cNvSpPr/>
            <p:nvPr/>
          </p:nvSpPr>
          <p:spPr>
            <a:xfrm>
              <a:off x="1058171" y="6239816"/>
              <a:ext cx="2715489" cy="2715489"/>
            </a:xfrm>
            <a:prstGeom prst="ellipse">
              <a:avLst/>
            </a:prstGeom>
            <a:noFill/>
            <a:ln w="76200">
              <a:solidFill>
                <a:srgbClr val="76D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C80401B-DB18-914A-8537-E860C042B65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155818" y="6901059"/>
            <a:ext cx="7388624" cy="0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D89A13E7-00FD-9A41-AE3B-FD7D5C6482B3}"/>
              </a:ext>
            </a:extLst>
          </p:cNvPr>
          <p:cNvSpPr/>
          <p:nvPr/>
        </p:nvSpPr>
        <p:spPr>
          <a:xfrm>
            <a:off x="6772588" y="5890590"/>
            <a:ext cx="3728687" cy="20209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Gateway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FCDE1DA-6DCE-2048-9BB9-E94C7246CED0}"/>
              </a:ext>
            </a:extLst>
          </p:cNvPr>
          <p:cNvCxnSpPr>
            <a:cxnSpLocks/>
          </p:cNvCxnSpPr>
          <p:nvPr/>
        </p:nvCxnSpPr>
        <p:spPr>
          <a:xfrm flipV="1">
            <a:off x="17111675" y="4613412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6E7E37E-C5C9-F946-A302-3566AD58AF05}"/>
              </a:ext>
            </a:extLst>
          </p:cNvPr>
          <p:cNvCxnSpPr>
            <a:cxnSpLocks/>
          </p:cNvCxnSpPr>
          <p:nvPr/>
        </p:nvCxnSpPr>
        <p:spPr>
          <a:xfrm>
            <a:off x="17762839" y="4613412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9E3AA08-6B29-1A4B-BF7B-BC17E6742CC3}"/>
              </a:ext>
            </a:extLst>
          </p:cNvPr>
          <p:cNvCxnSpPr>
            <a:cxnSpLocks/>
          </p:cNvCxnSpPr>
          <p:nvPr/>
        </p:nvCxnSpPr>
        <p:spPr>
          <a:xfrm>
            <a:off x="17778006" y="7973915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5707CB2-D941-034A-A51F-8E37713A89E3}"/>
              </a:ext>
            </a:extLst>
          </p:cNvPr>
          <p:cNvCxnSpPr>
            <a:cxnSpLocks/>
          </p:cNvCxnSpPr>
          <p:nvPr/>
        </p:nvCxnSpPr>
        <p:spPr>
          <a:xfrm flipV="1">
            <a:off x="17112987" y="7973915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B2E1AE3-19C1-2F4E-9DEC-1E4800BBD4AC}"/>
              </a:ext>
            </a:extLst>
          </p:cNvPr>
          <p:cNvCxnSpPr>
            <a:cxnSpLocks/>
          </p:cNvCxnSpPr>
          <p:nvPr/>
        </p:nvCxnSpPr>
        <p:spPr>
          <a:xfrm>
            <a:off x="18443025" y="7668562"/>
            <a:ext cx="1166720" cy="695335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A744D86-46F8-5E4F-86AF-9B636CB5892A}"/>
              </a:ext>
            </a:extLst>
          </p:cNvPr>
          <p:cNvCxnSpPr>
            <a:cxnSpLocks/>
          </p:cNvCxnSpPr>
          <p:nvPr/>
        </p:nvCxnSpPr>
        <p:spPr>
          <a:xfrm flipH="1" flipV="1">
            <a:off x="18682215" y="7248726"/>
            <a:ext cx="1042512" cy="662800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2277EF99-2C43-674E-B17D-44C487E8D164}"/>
              </a:ext>
            </a:extLst>
          </p:cNvPr>
          <p:cNvCxnSpPr>
            <a:cxnSpLocks/>
          </p:cNvCxnSpPr>
          <p:nvPr/>
        </p:nvCxnSpPr>
        <p:spPr>
          <a:xfrm flipV="1">
            <a:off x="18484600" y="5504264"/>
            <a:ext cx="1184709" cy="59829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0D73DBC-5644-B44B-9627-826D92732F40}"/>
              </a:ext>
            </a:extLst>
          </p:cNvPr>
          <p:cNvCxnSpPr>
            <a:cxnSpLocks/>
          </p:cNvCxnSpPr>
          <p:nvPr/>
        </p:nvCxnSpPr>
        <p:spPr>
          <a:xfrm flipH="1">
            <a:off x="18682215" y="6032714"/>
            <a:ext cx="1176309" cy="505950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D41F16D-E1FB-2042-B1E8-D93C9B25408D}"/>
              </a:ext>
            </a:extLst>
          </p:cNvPr>
          <p:cNvCxnSpPr>
            <a:cxnSpLocks/>
          </p:cNvCxnSpPr>
          <p:nvPr/>
        </p:nvCxnSpPr>
        <p:spPr>
          <a:xfrm flipH="1">
            <a:off x="14154565" y="3732858"/>
            <a:ext cx="1880868" cy="178341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D6829116-32FA-1148-A32D-8F19C2403A05}"/>
              </a:ext>
            </a:extLst>
          </p:cNvPr>
          <p:cNvCxnSpPr>
            <a:cxnSpLocks/>
          </p:cNvCxnSpPr>
          <p:nvPr/>
        </p:nvCxnSpPr>
        <p:spPr>
          <a:xfrm flipV="1">
            <a:off x="14679118" y="4048459"/>
            <a:ext cx="1658116" cy="1491095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9538764-3B99-DF45-8E60-2D01AF91FD8D}"/>
              </a:ext>
            </a:extLst>
          </p:cNvPr>
          <p:cNvCxnSpPr>
            <a:cxnSpLocks/>
          </p:cNvCxnSpPr>
          <p:nvPr/>
        </p:nvCxnSpPr>
        <p:spPr>
          <a:xfrm flipH="1">
            <a:off x="15253238" y="6583253"/>
            <a:ext cx="927671" cy="16201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813692A-B0C4-6047-9B45-3911438C00E4}"/>
              </a:ext>
            </a:extLst>
          </p:cNvPr>
          <p:cNvCxnSpPr>
            <a:cxnSpLocks/>
          </p:cNvCxnSpPr>
          <p:nvPr/>
        </p:nvCxnSpPr>
        <p:spPr>
          <a:xfrm>
            <a:off x="15320958" y="7186353"/>
            <a:ext cx="890586" cy="1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8ECB8B3-4B8E-8F43-B9A7-122C3CA4E24A}"/>
              </a:ext>
            </a:extLst>
          </p:cNvPr>
          <p:cNvCxnSpPr>
            <a:cxnSpLocks/>
          </p:cNvCxnSpPr>
          <p:nvPr/>
        </p:nvCxnSpPr>
        <p:spPr>
          <a:xfrm>
            <a:off x="18570757" y="3889365"/>
            <a:ext cx="1266501" cy="545593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557C87A8-53C6-9240-AE9D-614BE6D9AB0C}"/>
              </a:ext>
            </a:extLst>
          </p:cNvPr>
          <p:cNvCxnSpPr>
            <a:cxnSpLocks/>
          </p:cNvCxnSpPr>
          <p:nvPr/>
        </p:nvCxnSpPr>
        <p:spPr>
          <a:xfrm flipH="1" flipV="1">
            <a:off x="18396605" y="4253032"/>
            <a:ext cx="1272704" cy="566198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B24FC53C-2661-5947-A975-01E754B9E0C6}"/>
              </a:ext>
            </a:extLst>
          </p:cNvPr>
          <p:cNvCxnSpPr>
            <a:cxnSpLocks/>
          </p:cNvCxnSpPr>
          <p:nvPr/>
        </p:nvCxnSpPr>
        <p:spPr>
          <a:xfrm>
            <a:off x="21112774" y="6388924"/>
            <a:ext cx="0" cy="119120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4AEA8D29-BB1D-F643-B8AF-A81BDCCF4869}"/>
              </a:ext>
            </a:extLst>
          </p:cNvPr>
          <p:cNvCxnSpPr>
            <a:cxnSpLocks/>
          </p:cNvCxnSpPr>
          <p:nvPr/>
        </p:nvCxnSpPr>
        <p:spPr>
          <a:xfrm flipV="1">
            <a:off x="20617368" y="6370817"/>
            <a:ext cx="0" cy="119120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7ACAE50-6425-7640-AB85-A57286AC60A7}"/>
              </a:ext>
            </a:extLst>
          </p:cNvPr>
          <p:cNvCxnSpPr>
            <a:cxnSpLocks/>
          </p:cNvCxnSpPr>
          <p:nvPr/>
        </p:nvCxnSpPr>
        <p:spPr>
          <a:xfrm flipV="1">
            <a:off x="18570757" y="9123633"/>
            <a:ext cx="898490" cy="43436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DBC8A4D9-35E9-F343-AE41-52C86BD16D43}"/>
              </a:ext>
            </a:extLst>
          </p:cNvPr>
          <p:cNvCxnSpPr>
            <a:cxnSpLocks/>
          </p:cNvCxnSpPr>
          <p:nvPr/>
        </p:nvCxnSpPr>
        <p:spPr>
          <a:xfrm flipH="1">
            <a:off x="18711730" y="9507304"/>
            <a:ext cx="927530" cy="47023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041BE65B-35B2-334A-9A12-CCAC550895B4}"/>
              </a:ext>
            </a:extLst>
          </p:cNvPr>
          <p:cNvCxnSpPr>
            <a:cxnSpLocks/>
          </p:cNvCxnSpPr>
          <p:nvPr/>
        </p:nvCxnSpPr>
        <p:spPr>
          <a:xfrm>
            <a:off x="14630555" y="8070237"/>
            <a:ext cx="1700364" cy="146967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D8E40F9B-0BCE-D746-818B-CDE2A45473B1}"/>
              </a:ext>
            </a:extLst>
          </p:cNvPr>
          <p:cNvCxnSpPr>
            <a:cxnSpLocks/>
          </p:cNvCxnSpPr>
          <p:nvPr/>
        </p:nvCxnSpPr>
        <p:spPr>
          <a:xfrm flipH="1" flipV="1">
            <a:off x="14029942" y="8046574"/>
            <a:ext cx="2150321" cy="193096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FF7783EF-58C3-6F4A-8192-263B50686824}"/>
              </a:ext>
            </a:extLst>
          </p:cNvPr>
          <p:cNvSpPr/>
          <p:nvPr/>
        </p:nvSpPr>
        <p:spPr>
          <a:xfrm>
            <a:off x="2682839" y="10297923"/>
            <a:ext cx="11512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功能模块独立，减少模块间依赖和耦合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C81CAC9-F3A5-4E45-B6FA-605698B9C4B1}"/>
              </a:ext>
            </a:extLst>
          </p:cNvPr>
          <p:cNvSpPr/>
          <p:nvPr/>
        </p:nvSpPr>
        <p:spPr>
          <a:xfrm>
            <a:off x="2682839" y="11532300"/>
            <a:ext cx="110320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模块单独部署，服务隔离</a:t>
            </a:r>
          </a:p>
        </p:txBody>
      </p:sp>
    </p:spTree>
    <p:extLst>
      <p:ext uri="{BB962C8B-B14F-4D97-AF65-F5344CB8AC3E}">
        <p14:creationId xmlns:p14="http://schemas.microsoft.com/office/powerpoint/2010/main" val="3481606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72134221-0653-1647-8016-21D5CC0C010A}"/>
              </a:ext>
            </a:extLst>
          </p:cNvPr>
          <p:cNvSpPr/>
          <p:nvPr/>
        </p:nvSpPr>
        <p:spPr>
          <a:xfrm>
            <a:off x="2482221" y="3595407"/>
            <a:ext cx="44727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服务间通讯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B9154CD-3369-F440-AF86-9B2265546FD0}"/>
              </a:ext>
            </a:extLst>
          </p:cNvPr>
          <p:cNvSpPr/>
          <p:nvPr/>
        </p:nvSpPr>
        <p:spPr>
          <a:xfrm>
            <a:off x="2482221" y="5548163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FB89DFC2-830F-C846-91F4-8B6B99C6CD46}"/>
              </a:ext>
            </a:extLst>
          </p:cNvPr>
          <p:cNvSpPr/>
          <p:nvPr/>
        </p:nvSpPr>
        <p:spPr>
          <a:xfrm>
            <a:off x="18442656" y="5548161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GRPC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23E8F62-470C-6E45-B005-D82A199147B4}"/>
              </a:ext>
            </a:extLst>
          </p:cNvPr>
          <p:cNvSpPr/>
          <p:nvPr/>
        </p:nvSpPr>
        <p:spPr>
          <a:xfrm>
            <a:off x="7992902" y="5548162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477E5D3-19EE-1C41-830A-4BEA457F9F7C}"/>
              </a:ext>
            </a:extLst>
          </p:cNvPr>
          <p:cNvSpPr/>
          <p:nvPr/>
        </p:nvSpPr>
        <p:spPr>
          <a:xfrm>
            <a:off x="13328615" y="5548161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416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8CBB28-BE14-2040-A854-40A36FC511ED}"/>
              </a:ext>
            </a:extLst>
          </p:cNvPr>
          <p:cNvGrpSpPr/>
          <p:nvPr/>
        </p:nvGrpSpPr>
        <p:grpSpPr>
          <a:xfrm>
            <a:off x="8171474" y="1979467"/>
            <a:ext cx="7571260" cy="2946319"/>
            <a:chOff x="5394911" y="6811938"/>
            <a:chExt cx="7571260" cy="29463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F53470-CC48-4443-A143-EE6DAB114366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A76D71D2-08B9-9646-BE09-587A7850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B4A8050-3E1E-8546-AEEE-449BE0575D4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D14E7C06-B91A-204C-A791-AA4DEA24B3EE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057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774123" y="1198073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十、运维与监控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3847226" y="8428713"/>
            <a:ext cx="40474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3869935" y="9763224"/>
            <a:ext cx="8310525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20617046" y="395684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3822952" y="7339341"/>
            <a:ext cx="4047443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bull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3934335" y="12005286"/>
            <a:ext cx="8270188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运维与监控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774333" y="2758189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协议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8277399" y="7339341"/>
            <a:ext cx="390306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0F2523-D621-4C47-B026-CBDA6EB6B2D8}"/>
              </a:ext>
            </a:extLst>
          </p:cNvPr>
          <p:cNvSpPr txBox="1"/>
          <p:nvPr/>
        </p:nvSpPr>
        <p:spPr>
          <a:xfrm>
            <a:off x="1671624" y="7476003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E60DC2-B01B-C341-B24B-D59F24DEB236}"/>
              </a:ext>
            </a:extLst>
          </p:cNvPr>
          <p:cNvSpPr txBox="1"/>
          <p:nvPr/>
        </p:nvSpPr>
        <p:spPr>
          <a:xfrm>
            <a:off x="1750060" y="968038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01AD395-0CC2-244C-A71F-444CDDB78A33}"/>
              </a:ext>
            </a:extLst>
          </p:cNvPr>
          <p:cNvSpPr/>
          <p:nvPr/>
        </p:nvSpPr>
        <p:spPr>
          <a:xfrm>
            <a:off x="13727119" y="250744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BC649F2-64F9-DC4E-A947-AEC7A81D60CC}"/>
              </a:ext>
            </a:extLst>
          </p:cNvPr>
          <p:cNvSpPr/>
          <p:nvPr/>
        </p:nvSpPr>
        <p:spPr>
          <a:xfrm>
            <a:off x="18157292" y="248290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A4CE162-EB4D-A240-A657-E6F696AC72BB}"/>
              </a:ext>
            </a:extLst>
          </p:cNvPr>
          <p:cNvSpPr/>
          <p:nvPr/>
        </p:nvSpPr>
        <p:spPr>
          <a:xfrm>
            <a:off x="13727119" y="357705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A93B2D4-3B94-A747-9B80-E45570B65740}"/>
              </a:ext>
            </a:extLst>
          </p:cNvPr>
          <p:cNvSpPr/>
          <p:nvPr/>
        </p:nvSpPr>
        <p:spPr>
          <a:xfrm>
            <a:off x="13910273" y="10835037"/>
            <a:ext cx="8270187" cy="802076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DAABA8-21AC-C749-AD5F-82E99B5BB2E5}"/>
              </a:ext>
            </a:extLst>
          </p:cNvPr>
          <p:cNvSpPr txBox="1"/>
          <p:nvPr/>
        </p:nvSpPr>
        <p:spPr>
          <a:xfrm>
            <a:off x="1774333" y="1403764"/>
            <a:ext cx="984403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033FA87-371C-654E-900B-48FC6C671CB8}"/>
              </a:ext>
            </a:extLst>
          </p:cNvPr>
          <p:cNvSpPr/>
          <p:nvPr/>
        </p:nvSpPr>
        <p:spPr>
          <a:xfrm>
            <a:off x="13702845" y="1361365"/>
            <a:ext cx="847761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909391E-5F17-AC48-ABAF-71C0CB8D3D02}"/>
              </a:ext>
            </a:extLst>
          </p:cNvPr>
          <p:cNvSpPr/>
          <p:nvPr/>
        </p:nvSpPr>
        <p:spPr>
          <a:xfrm>
            <a:off x="13783519" y="4855112"/>
            <a:ext cx="839694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29A266-9FAC-DF4E-8FDC-4580DF369F9E}"/>
              </a:ext>
            </a:extLst>
          </p:cNvPr>
          <p:cNvSpPr txBox="1"/>
          <p:nvPr/>
        </p:nvSpPr>
        <p:spPr>
          <a:xfrm>
            <a:off x="1774333" y="490994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六、网络通信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85573C5-FC9E-4D44-957B-67E9CDE27F76}"/>
              </a:ext>
            </a:extLst>
          </p:cNvPr>
          <p:cNvSpPr/>
          <p:nvPr/>
        </p:nvSpPr>
        <p:spPr>
          <a:xfrm>
            <a:off x="13783519" y="5972839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视频会议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6014F19-F660-5644-8905-D1C1E47261BD}"/>
              </a:ext>
            </a:extLst>
          </p:cNvPr>
          <p:cNvSpPr/>
          <p:nvPr/>
        </p:nvSpPr>
        <p:spPr>
          <a:xfrm>
            <a:off x="18185491" y="5948776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513A353-BF7A-3541-A3DA-09EC13E24EBA}"/>
              </a:ext>
            </a:extLst>
          </p:cNvPr>
          <p:cNvSpPr/>
          <p:nvPr/>
        </p:nvSpPr>
        <p:spPr>
          <a:xfrm>
            <a:off x="18277399" y="8466024"/>
            <a:ext cx="390306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定时任务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C25116-4891-1D40-B671-A65BAE2A8BBB}"/>
              </a:ext>
            </a:extLst>
          </p:cNvPr>
          <p:cNvSpPr txBox="1"/>
          <p:nvPr/>
        </p:nvSpPr>
        <p:spPr>
          <a:xfrm>
            <a:off x="1870364" y="874914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578344" y="2928037"/>
            <a:ext cx="8890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应用服务器框架中间件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4F754-FC4A-874F-B338-5BE8C6323049}"/>
              </a:ext>
            </a:extLst>
          </p:cNvPr>
          <p:cNvSpPr txBox="1"/>
          <p:nvPr/>
        </p:nvSpPr>
        <p:spPr>
          <a:xfrm>
            <a:off x="1578343" y="5506665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22597D-CB6E-7F49-847B-5C2998857C7B}"/>
              </a:ext>
            </a:extLst>
          </p:cNvPr>
          <p:cNvSpPr txBox="1"/>
          <p:nvPr/>
        </p:nvSpPr>
        <p:spPr>
          <a:xfrm>
            <a:off x="1578344" y="9193995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C8CFD31-FF71-BD49-9385-02BA053F4BF3}"/>
              </a:ext>
            </a:extLst>
          </p:cNvPr>
          <p:cNvSpPr/>
          <p:nvPr/>
        </p:nvSpPr>
        <p:spPr>
          <a:xfrm>
            <a:off x="2342093" y="7005155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TCP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AC1A724-E587-F641-8BE3-E2B52346E91D}"/>
              </a:ext>
            </a:extLst>
          </p:cNvPr>
          <p:cNvSpPr/>
          <p:nvPr/>
        </p:nvSpPr>
        <p:spPr>
          <a:xfrm>
            <a:off x="6265180" y="7005155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UDP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D59F7E8-6B83-C646-BBE6-51AC3D39B25F}"/>
              </a:ext>
            </a:extLst>
          </p:cNvPr>
          <p:cNvSpPr/>
          <p:nvPr/>
        </p:nvSpPr>
        <p:spPr>
          <a:xfrm>
            <a:off x="2342093" y="10787963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http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6376446-A921-5043-934F-13CA804F8D70}"/>
              </a:ext>
            </a:extLst>
          </p:cNvPr>
          <p:cNvSpPr/>
          <p:nvPr/>
        </p:nvSpPr>
        <p:spPr>
          <a:xfrm>
            <a:off x="6187773" y="10778895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http2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FE51C11-C499-A24A-AC38-5832CFA94DCC}"/>
              </a:ext>
            </a:extLst>
          </p:cNvPr>
          <p:cNvSpPr/>
          <p:nvPr/>
        </p:nvSpPr>
        <p:spPr>
          <a:xfrm>
            <a:off x="10188268" y="10828889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http3</a:t>
            </a:r>
          </a:p>
        </p:txBody>
      </p:sp>
    </p:spTree>
    <p:extLst>
      <p:ext uri="{BB962C8B-B14F-4D97-AF65-F5344CB8AC3E}">
        <p14:creationId xmlns:p14="http://schemas.microsoft.com/office/powerpoint/2010/main" val="253793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B2BDF-0C65-CE4A-918A-94843F22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5100204"/>
            <a:ext cx="6284721" cy="35155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48DE38D-7303-DF48-9FF9-A78FEB59EB70}"/>
              </a:ext>
            </a:extLst>
          </p:cNvPr>
          <p:cNvSpPr/>
          <p:nvPr/>
        </p:nvSpPr>
        <p:spPr>
          <a:xfrm>
            <a:off x="8862982" y="8472620"/>
            <a:ext cx="12670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仓库：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connection.getRepository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(entity)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67119-5F14-B147-A8A0-F2C78E93D830}"/>
              </a:ext>
            </a:extLst>
          </p:cNvPr>
          <p:cNvSpPr/>
          <p:nvPr/>
        </p:nvSpPr>
        <p:spPr>
          <a:xfrm>
            <a:off x="8895248" y="5997285"/>
            <a:ext cx="5027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Entity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CA4A47-0A4F-3544-8A94-B68747304D2C}"/>
              </a:ext>
            </a:extLst>
          </p:cNvPr>
          <p:cNvSpPr/>
          <p:nvPr/>
        </p:nvSpPr>
        <p:spPr>
          <a:xfrm>
            <a:off x="8862982" y="7189496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获取连接：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createConnection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8DA3B40-7D89-6E4F-8121-B2064CFB32D6}"/>
              </a:ext>
            </a:extLst>
          </p:cNvPr>
          <p:cNvSpPr/>
          <p:nvPr/>
        </p:nvSpPr>
        <p:spPr>
          <a:xfrm>
            <a:off x="8645866" y="3790367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77200F-6C56-CC4B-A692-4EBF27CCA4BE}"/>
              </a:ext>
            </a:extLst>
          </p:cNvPr>
          <p:cNvSpPr/>
          <p:nvPr/>
        </p:nvSpPr>
        <p:spPr>
          <a:xfrm>
            <a:off x="8862982" y="9628634"/>
            <a:ext cx="12670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D57011-431E-D44A-9C25-4E75A5E63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4" y="4836969"/>
            <a:ext cx="5194300" cy="35433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DBC2C3-46BE-8F4F-AEE7-A8F2A4684533}"/>
              </a:ext>
            </a:extLst>
          </p:cNvPr>
          <p:cNvSpPr/>
          <p:nvPr/>
        </p:nvSpPr>
        <p:spPr>
          <a:xfrm>
            <a:off x="8887263" y="7553967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获取集合：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createConnection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9B40C8D-AEB2-994B-A22C-6AFC71B41782}"/>
              </a:ext>
            </a:extLst>
          </p:cNvPr>
          <p:cNvSpPr/>
          <p:nvPr/>
        </p:nvSpPr>
        <p:spPr>
          <a:xfrm>
            <a:off x="8645866" y="3790367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mongodb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310D46-E870-0943-9926-BEF1CEC9D58C}"/>
              </a:ext>
            </a:extLst>
          </p:cNvPr>
          <p:cNvSpPr/>
          <p:nvPr/>
        </p:nvSpPr>
        <p:spPr>
          <a:xfrm>
            <a:off x="8887263" y="8816331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BF776A-C9C5-904E-83E8-648A94D8A125}"/>
              </a:ext>
            </a:extLst>
          </p:cNvPr>
          <p:cNvSpPr/>
          <p:nvPr/>
        </p:nvSpPr>
        <p:spPr>
          <a:xfrm>
            <a:off x="8887264" y="6150114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6784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6FE11-E249-D645-96F2-D26BE846A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44" y="4140200"/>
            <a:ext cx="4864100" cy="5435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A5E06CA-5827-7046-AEA7-3098D2B8CEAB}"/>
              </a:ext>
            </a:extLst>
          </p:cNvPr>
          <p:cNvSpPr/>
          <p:nvPr/>
        </p:nvSpPr>
        <p:spPr>
          <a:xfrm>
            <a:off x="8862982" y="7013823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获取生产者：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getProducer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5FA23D6-A0CC-9C42-9B74-58403A475D81}"/>
              </a:ext>
            </a:extLst>
          </p:cNvPr>
          <p:cNvSpPr/>
          <p:nvPr/>
        </p:nvSpPr>
        <p:spPr>
          <a:xfrm>
            <a:off x="8645866" y="3790367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157AE9-5D5B-8344-B0FE-0E67F61EAB56}"/>
              </a:ext>
            </a:extLst>
          </p:cNvPr>
          <p:cNvSpPr/>
          <p:nvPr/>
        </p:nvSpPr>
        <p:spPr>
          <a:xfrm>
            <a:off x="8862982" y="7938932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createTopics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6BA819-4A1B-6946-8D39-CFAD9364DBBA}"/>
              </a:ext>
            </a:extLst>
          </p:cNvPr>
          <p:cNvSpPr/>
          <p:nvPr/>
        </p:nvSpPr>
        <p:spPr>
          <a:xfrm>
            <a:off x="8887264" y="5891605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638A85-7FBE-AC45-B1C2-025838E78129}"/>
              </a:ext>
            </a:extLst>
          </p:cNvPr>
          <p:cNvSpPr/>
          <p:nvPr/>
        </p:nvSpPr>
        <p:spPr>
          <a:xfrm>
            <a:off x="8887264" y="8746027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创建消息：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send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CCED2A-1D76-5A46-A8BF-6188D9ECC292}"/>
              </a:ext>
            </a:extLst>
          </p:cNvPr>
          <p:cNvSpPr/>
          <p:nvPr/>
        </p:nvSpPr>
        <p:spPr>
          <a:xfrm>
            <a:off x="8935828" y="10027891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获取消费者：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getConsumer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A835987-3F5D-3542-82DD-80A810D55371}"/>
              </a:ext>
            </a:extLst>
          </p:cNvPr>
          <p:cNvSpPr/>
          <p:nvPr/>
        </p:nvSpPr>
        <p:spPr>
          <a:xfrm>
            <a:off x="8887264" y="11040935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createTopics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9D5581-AC3B-1842-831D-5A921BA0BE4C}"/>
              </a:ext>
            </a:extLst>
          </p:cNvPr>
          <p:cNvSpPr/>
          <p:nvPr/>
        </p:nvSpPr>
        <p:spPr>
          <a:xfrm>
            <a:off x="8935828" y="12053979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监听消息：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349056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8E9E96-A011-E64D-A379-7A1D50E93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4" y="4953000"/>
            <a:ext cx="11417300" cy="381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324D6A-223C-A24C-9C31-8CEEA5F86D12}"/>
              </a:ext>
            </a:extLst>
          </p:cNvPr>
          <p:cNvSpPr/>
          <p:nvPr/>
        </p:nvSpPr>
        <p:spPr>
          <a:xfrm>
            <a:off x="14470633" y="8055114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408B8B5-07D3-D048-99DA-0D343325EA6B}"/>
              </a:ext>
            </a:extLst>
          </p:cNvPr>
          <p:cNvSpPr/>
          <p:nvPr/>
        </p:nvSpPr>
        <p:spPr>
          <a:xfrm>
            <a:off x="14444075" y="4900573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CF735E-1236-F64E-B7CD-AB18A63F6E96}"/>
              </a:ext>
            </a:extLst>
          </p:cNvPr>
          <p:cNvSpPr/>
          <p:nvPr/>
        </p:nvSpPr>
        <p:spPr>
          <a:xfrm>
            <a:off x="14470633" y="7172447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424434397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5000" b="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76200" cap="flat">
          <a:solidFill>
            <a:srgbClr val="76D6FF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34573</TotalTime>
  <Words>1886</Words>
  <Application>Microsoft Macintosh PowerPoint</Application>
  <PresentationFormat>自定义</PresentationFormat>
  <Paragraphs>299</Paragraphs>
  <Slides>37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Microsoft YaHei</vt:lpstr>
      <vt:lpstr>Alibaba PuHuiTi R</vt:lpstr>
      <vt:lpstr>ui-monospace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3112</cp:revision>
  <cp:lastPrinted>2019-10-08T09:23:57Z</cp:lastPrinted>
  <dcterms:created xsi:type="dcterms:W3CDTF">2021-05-18T10:48:55Z</dcterms:created>
  <dcterms:modified xsi:type="dcterms:W3CDTF">2021-08-26T11:54:46Z</dcterms:modified>
</cp:coreProperties>
</file>